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41"/>
  </p:notesMasterIdLst>
  <p:handoutMasterIdLst>
    <p:handoutMasterId r:id="rId42"/>
  </p:handoutMasterIdLst>
  <p:sldIdLst>
    <p:sldId id="513" r:id="rId4"/>
    <p:sldId id="511" r:id="rId5"/>
    <p:sldId id="516" r:id="rId6"/>
    <p:sldId id="515" r:id="rId7"/>
    <p:sldId id="545" r:id="rId8"/>
    <p:sldId id="261" r:id="rId9"/>
    <p:sldId id="518" r:id="rId10"/>
    <p:sldId id="517" r:id="rId11"/>
    <p:sldId id="546" r:id="rId12"/>
    <p:sldId id="519" r:id="rId13"/>
    <p:sldId id="504" r:id="rId14"/>
    <p:sldId id="514" r:id="rId15"/>
    <p:sldId id="483" r:id="rId16"/>
    <p:sldId id="547" r:id="rId17"/>
    <p:sldId id="548" r:id="rId18"/>
    <p:sldId id="467" r:id="rId19"/>
    <p:sldId id="520" r:id="rId20"/>
    <p:sldId id="521" r:id="rId21"/>
    <p:sldId id="522" r:id="rId22"/>
    <p:sldId id="523" r:id="rId23"/>
    <p:sldId id="526" r:id="rId24"/>
    <p:sldId id="524" r:id="rId25"/>
    <p:sldId id="525" r:id="rId26"/>
    <p:sldId id="528" r:id="rId27"/>
    <p:sldId id="527" r:id="rId28"/>
    <p:sldId id="538" r:id="rId29"/>
    <p:sldId id="537" r:id="rId30"/>
    <p:sldId id="536" r:id="rId31"/>
    <p:sldId id="534" r:id="rId32"/>
    <p:sldId id="533" r:id="rId33"/>
    <p:sldId id="532" r:id="rId34"/>
    <p:sldId id="531" r:id="rId35"/>
    <p:sldId id="530" r:id="rId36"/>
    <p:sldId id="543" r:id="rId37"/>
    <p:sldId id="542" r:id="rId38"/>
    <p:sldId id="549" r:id="rId39"/>
    <p:sldId id="468" r:id="rId40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442484-D58E-4977-BE60-750F013A37D0}">
          <p14:sldIdLst>
            <p14:sldId id="513"/>
            <p14:sldId id="511"/>
            <p14:sldId id="516"/>
            <p14:sldId id="515"/>
            <p14:sldId id="545"/>
            <p14:sldId id="261"/>
            <p14:sldId id="518"/>
            <p14:sldId id="517"/>
            <p14:sldId id="546"/>
            <p14:sldId id="519"/>
            <p14:sldId id="504"/>
            <p14:sldId id="514"/>
            <p14:sldId id="483"/>
            <p14:sldId id="547"/>
            <p14:sldId id="548"/>
            <p14:sldId id="467"/>
            <p14:sldId id="520"/>
            <p14:sldId id="521"/>
            <p14:sldId id="522"/>
            <p14:sldId id="523"/>
            <p14:sldId id="526"/>
            <p14:sldId id="524"/>
            <p14:sldId id="525"/>
            <p14:sldId id="528"/>
            <p14:sldId id="527"/>
            <p14:sldId id="538"/>
            <p14:sldId id="537"/>
            <p14:sldId id="536"/>
            <p14:sldId id="534"/>
            <p14:sldId id="533"/>
            <p14:sldId id="532"/>
            <p14:sldId id="531"/>
            <p14:sldId id="530"/>
            <p14:sldId id="543"/>
            <p14:sldId id="542"/>
            <p14:sldId id="549"/>
            <p14:sldId id="4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4457" autoAdjust="0"/>
  </p:normalViewPr>
  <p:slideViewPr>
    <p:cSldViewPr snapToGrid="0" snapToObjects="1">
      <p:cViewPr>
        <p:scale>
          <a:sx n="100" d="100"/>
          <a:sy n="100" d="100"/>
        </p:scale>
        <p:origin x="-195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C95F0DC-A5CE-48DA-8E8B-3442C76F369F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E793D1-43D4-4F5F-8046-DE63D4BF3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86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CEE4B27-7F78-E542-84B7-19E5FCEF1174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536CC6E-3A39-944D-9519-A11240EE1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3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CC6E-3A39-944D-9519-A11240EE1A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1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 Corners activity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B0213-DB0D-894D-9962-8D2DBA3189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9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 </a:t>
            </a:r>
            <a:r>
              <a:rPr lang="en-US" smtClean="0"/>
              <a:t>SDG’s action based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CC6E-3A39-944D-9519-A11240EE1A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5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https://www.youtube.com/watch?v=yThjYHz3rhM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CC6E-3A39-944D-9519-A11240EE1A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1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6CC6E-3A39-944D-9519-A11240EE1A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7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0730" y="2130563"/>
            <a:ext cx="7201194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798" y="3886200"/>
            <a:ext cx="720119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0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8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1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071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0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35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86037"/>
            <a:ext cx="5486400" cy="3241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875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81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7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73202"/>
            <a:ext cx="2057400" cy="4652963"/>
          </a:xfrm>
        </p:spPr>
        <p:txBody>
          <a:bodyPr vert="eaVert"/>
          <a:lstStyle>
            <a:lvl1pPr>
              <a:defRPr>
                <a:solidFill>
                  <a:srgbClr val="D1222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73202"/>
            <a:ext cx="6019800" cy="4652963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ED177-20D0-A84F-973C-AD8B69DC8923}" type="datetime1">
              <a:rPr lang="en-US" altLang="en-US"/>
              <a:pPr>
                <a:defRPr/>
              </a:pPr>
              <a:t>6/4/2018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4CCFA3B-CBC6-C643-85A2-0D783918A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025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3050" y="2130563"/>
            <a:ext cx="75819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41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CF9A37B4-7E48-F54C-B668-20A5F1F49973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64AE3453-4F6C-284B-9A8A-FB08C45EB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2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999" y="4407038"/>
            <a:ext cx="684371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68" y="2906713"/>
            <a:ext cx="68437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503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600206"/>
            <a:ext cx="3467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3467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107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535113"/>
            <a:ext cx="33401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2174875"/>
            <a:ext cx="33401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19700" y="1535113"/>
            <a:ext cx="34671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19700" y="2174875"/>
            <a:ext cx="34671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84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35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850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70850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850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140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71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274776"/>
            <a:ext cx="4800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5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8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9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4BA50941-DFDF-904B-AE13-A2B697E9AF25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/>
          <a:lstStyle/>
          <a:p>
            <a:fld id="{3A651217-1439-7F4F-9568-B25FFD444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2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0850" y="274638"/>
            <a:ext cx="71859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9356" y="1600200"/>
            <a:ext cx="6767444" cy="476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4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Univers LT Std 55"/>
          <a:ea typeface="+mj-ea"/>
          <a:cs typeface="Univers LT Std 55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Univers LT Std 45 Light"/>
          <a:ea typeface="+mn-ea"/>
          <a:cs typeface="Univers LT Std 45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Univers LT Std 45 Light"/>
          <a:ea typeface="+mn-ea"/>
          <a:cs typeface="Univers LT Std 45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Univers LT Std 45 Light"/>
          <a:ea typeface="+mn-ea"/>
          <a:cs typeface="Univers LT Std 45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Univers LT Std 45 Light"/>
          <a:ea typeface="+mn-ea"/>
          <a:cs typeface="Univers LT Std 45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Univers LT Std 45 Light"/>
          <a:ea typeface="+mn-ea"/>
          <a:cs typeface="Univers LT Std 45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9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•"/>
        <a:defRPr sz="3200" b="0" i="0" kern="1200">
          <a:solidFill>
            <a:schemeClr val="tx1"/>
          </a:solidFill>
          <a:latin typeface="Univers LT Std 55"/>
          <a:ea typeface="+mn-ea"/>
          <a:cs typeface="Univers LT Std 55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–"/>
        <a:defRPr sz="2800" b="0" i="0" kern="1200">
          <a:solidFill>
            <a:schemeClr val="tx1"/>
          </a:solidFill>
          <a:latin typeface="Univers LT Std 55"/>
          <a:ea typeface="+mn-ea"/>
          <a:cs typeface="Univers LT Std 55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•"/>
        <a:defRPr sz="2400" b="0" i="0" kern="1200">
          <a:solidFill>
            <a:schemeClr val="tx1"/>
          </a:solidFill>
          <a:latin typeface="Univers LT Std 55"/>
          <a:ea typeface="+mn-ea"/>
          <a:cs typeface="Univers LT Std 55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–"/>
        <a:defRPr sz="2000" b="0" i="0" kern="1200">
          <a:solidFill>
            <a:schemeClr val="tx1"/>
          </a:solidFill>
          <a:latin typeface="Univers LT Std 55"/>
          <a:ea typeface="+mn-ea"/>
          <a:cs typeface="Univers LT Std 55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»"/>
        <a:defRPr sz="2000" b="0" i="0" kern="1200">
          <a:solidFill>
            <a:schemeClr val="tx1"/>
          </a:solidFill>
          <a:latin typeface="Univers LT Std 55"/>
          <a:ea typeface="+mn-ea"/>
          <a:cs typeface="Univers LT Std 55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08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1600206"/>
            <a:ext cx="7086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1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rgbClr val="D1222A"/>
          </a:solidFill>
          <a:latin typeface="Univers LT Std 55"/>
          <a:ea typeface="+mj-ea"/>
          <a:cs typeface="Univers LT Std 55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1222A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974" y="2200275"/>
            <a:ext cx="9601200" cy="147333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New Literacies Teacher Leader Institute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Kenya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pPr lvl="0" defTabSz="914400">
              <a:spcBef>
                <a:spcPts val="0"/>
              </a:spcBef>
              <a:buClrTx/>
              <a:defRPr/>
            </a:pPr>
            <a:r>
              <a:rPr lang="en-US" sz="4000" b="1" dirty="0" smtClean="0">
                <a:ea typeface="Times New Roman" charset="0"/>
                <a:cs typeface="Times New Roman" charset="0"/>
              </a:rPr>
              <a:t>Professor Hiller </a:t>
            </a:r>
            <a:r>
              <a:rPr lang="en-US" sz="4000" b="1" dirty="0">
                <a:ea typeface="Times New Roman" charset="0"/>
                <a:cs typeface="Times New Roman" charset="0"/>
              </a:rPr>
              <a:t>A. Spires</a:t>
            </a:r>
          </a:p>
          <a:p>
            <a:pPr lvl="0" defTabSz="914400">
              <a:spcBef>
                <a:spcPts val="0"/>
              </a:spcBef>
              <a:buClrTx/>
              <a:defRPr/>
            </a:pPr>
            <a:r>
              <a:rPr lang="en-US" dirty="0">
                <a:ea typeface="Times New Roman" charset="0"/>
                <a:cs typeface="Times New Roman" charset="0"/>
              </a:rPr>
              <a:t>Alumni Distinguished Graduate Professor</a:t>
            </a:r>
          </a:p>
          <a:p>
            <a:pPr lvl="0" defTabSz="914400">
              <a:spcBef>
                <a:spcPts val="0"/>
              </a:spcBef>
              <a:buClrTx/>
              <a:defRPr/>
            </a:pPr>
            <a:r>
              <a:rPr lang="en-US" dirty="0">
                <a:ea typeface="Times New Roman" charset="0"/>
                <a:cs typeface="Times New Roman" charset="0"/>
              </a:rPr>
              <a:t>North Carolina State University</a:t>
            </a:r>
          </a:p>
          <a:p>
            <a:endParaRPr lang="en-US" dirty="0" smtClean="0"/>
          </a:p>
          <a:p>
            <a:r>
              <a:rPr lang="en-US" dirty="0" smtClean="0"/>
              <a:t>June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9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Two Approaches to Teaching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9258300" cy="7061200"/>
          </a:xfrm>
        </p:spPr>
      </p:pic>
    </p:spTree>
    <p:extLst>
      <p:ext uri="{BB962C8B-B14F-4D97-AF65-F5344CB8AC3E}">
        <p14:creationId xmlns:p14="http://schemas.microsoft.com/office/powerpoint/2010/main" val="7946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28575"/>
            <a:ext cx="5543550" cy="1167738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04" y="1600200"/>
            <a:ext cx="529279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4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012955"/>
            <a:ext cx="9144000" cy="3743325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5000"/>
              </a:lnSpc>
              <a:buSzPct val="25000"/>
            </a:pPr>
            <a:r>
              <a:rPr lang="en-US" altLang="x-none" sz="2800" b="1" dirty="0">
                <a:solidFill>
                  <a:srgbClr val="980000"/>
                </a:solidFill>
                <a:latin typeface="Century Gothic" charset="0"/>
              </a:rPr>
              <a:t>   Step 1: Ask a Compelling a Question</a:t>
            </a:r>
          </a:p>
          <a:p>
            <a:pPr eaLnBrk="1" hangingPunct="1">
              <a:lnSpc>
                <a:spcPct val="115000"/>
              </a:lnSpc>
              <a:buSzPct val="25000"/>
            </a:pPr>
            <a:r>
              <a:rPr lang="en-US" altLang="x-none" sz="2800" b="1" dirty="0">
                <a:solidFill>
                  <a:srgbClr val="38761D"/>
                </a:solidFill>
                <a:latin typeface="Century Gothic" charset="0"/>
              </a:rPr>
              <a:t>   Step 2: Gather and Analyze Sources</a:t>
            </a:r>
          </a:p>
          <a:p>
            <a:pPr eaLnBrk="1" hangingPunct="1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-US" altLang="x-none" sz="2800" b="1" dirty="0">
                <a:solidFill>
                  <a:srgbClr val="FF8012"/>
                </a:solidFill>
                <a:latin typeface="Century Gothic" charset="0"/>
              </a:rPr>
              <a:t>   Step 3: Creatively Synthesize Claims and Evidence</a:t>
            </a:r>
          </a:p>
          <a:p>
            <a:pPr eaLnBrk="1" hangingPunct="1">
              <a:lnSpc>
                <a:spcPct val="115000"/>
              </a:lnSpc>
              <a:buSzPct val="25000"/>
            </a:pPr>
            <a:r>
              <a:rPr lang="en-US" altLang="x-none" sz="2800" b="1" dirty="0">
                <a:solidFill>
                  <a:srgbClr val="0B5394"/>
                </a:solidFill>
                <a:latin typeface="Century Gothic" charset="0"/>
              </a:rPr>
              <a:t>   Step 4: Critically Evaluate and Revise</a:t>
            </a:r>
          </a:p>
          <a:p>
            <a:pPr eaLnBrk="1" hangingPunct="1">
              <a:lnSpc>
                <a:spcPct val="115000"/>
              </a:lnSpc>
              <a:buSzPct val="25000"/>
            </a:pPr>
            <a:r>
              <a:rPr lang="en-US" altLang="x-none" sz="2800" b="1" dirty="0">
                <a:solidFill>
                  <a:srgbClr val="666666"/>
                </a:solidFill>
                <a:latin typeface="Century Gothic" charset="0"/>
                <a:sym typeface="Arial" charset="0"/>
              </a:rPr>
              <a:t>   Step 5: Share, Publish, and Act</a:t>
            </a:r>
            <a:endParaRPr lang="en-US" altLang="x-none" sz="2800" b="1" dirty="0">
              <a:latin typeface="Century Gothic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33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PBI Global Phases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4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Nations</a:t>
            </a:r>
            <a:endParaRPr lang="en-US" dirty="0"/>
          </a:p>
        </p:txBody>
      </p:sp>
      <p:pic>
        <p:nvPicPr>
          <p:cNvPr id="3074" name="Picture 2" descr="C:\Users\eelyjak\Downloads\Screen Shot 2018-04-19 at 11.53.14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701"/>
            <a:ext cx="9144000" cy="456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7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Walk to Water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7" y="9525"/>
            <a:ext cx="9924753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2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Turn and Talk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14" y="1516915"/>
            <a:ext cx="4910571" cy="42409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7578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 smtClean="0">
                <a:solidFill>
                  <a:schemeClr val="tx1"/>
                </a:solidFill>
              </a:rPr>
              <a:t>How could you use PBI Global with your students?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Read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92326" y="2275610"/>
            <a:ext cx="599122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PBI Global </a:t>
            </a:r>
            <a:r>
              <a:rPr lang="en-US" sz="3200" dirty="0" smtClean="0"/>
              <a:t>Theme</a:t>
            </a:r>
            <a:r>
              <a:rPr lang="en-US" sz="3200" dirty="0"/>
              <a:t>: </a:t>
            </a:r>
            <a:endParaRPr lang="en-US" sz="3200" dirty="0" smtClean="0"/>
          </a:p>
          <a:p>
            <a:pPr algn="ctr"/>
            <a:r>
              <a:rPr lang="en-US" sz="3200" dirty="0" smtClean="0"/>
              <a:t>Deforestation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25" y="1759574"/>
            <a:ext cx="388869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6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0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6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66" cy="697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32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406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9211369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37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97" y="-52388"/>
            <a:ext cx="9217497" cy="691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6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958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989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78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283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45" y="19049"/>
            <a:ext cx="9196145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39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873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559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07" y="4763"/>
            <a:ext cx="9214507" cy="688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205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1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2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10"/>
            <a:ext cx="9144000" cy="689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91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endParaRPr lang="en-US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4526"/>
            <a:ext cx="9165979" cy="39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1600200" y="2790825"/>
            <a:ext cx="200025" cy="16192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628774" y="2952750"/>
            <a:ext cx="200025" cy="16192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1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11400" cy="926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461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5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857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2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307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640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986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0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797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544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578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chemeClr val="tx1"/>
                </a:solidFill>
              </a:rPr>
              <a:t>What did you learn about deforestation?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How might you use graffiti tables with you students?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66" y="1359730"/>
            <a:ext cx="4910571" cy="42409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3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Turn and Talk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New Literacies Teacher Leader </a:t>
            </a:r>
            <a:r>
              <a:rPr lang="en-US" sz="4000" dirty="0" smtClean="0"/>
              <a:t>Institute Overview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57326"/>
            <a:ext cx="9144000" cy="5534024"/>
          </a:xfrm>
        </p:spPr>
        <p:txBody>
          <a:bodyPr>
            <a:noAutofit/>
          </a:bodyPr>
          <a:lstStyle/>
          <a:p>
            <a:pPr lvl="1"/>
            <a:r>
              <a:rPr lang="en-US" b="1" dirty="0" smtClean="0"/>
              <a:t>Wednesday </a:t>
            </a:r>
            <a:r>
              <a:rPr lang="en-US" b="1" dirty="0"/>
              <a:t>Agenda</a:t>
            </a:r>
            <a:r>
              <a:rPr lang="en-US" dirty="0"/>
              <a:t>: </a:t>
            </a:r>
            <a:endParaRPr lang="en-US" dirty="0" smtClean="0"/>
          </a:p>
          <a:p>
            <a:pPr lvl="2"/>
            <a:r>
              <a:rPr lang="en-US" dirty="0" smtClean="0"/>
              <a:t>Introduction to Inquiry-based learning [i.e., Project-based Inquiry (PBI) Global]</a:t>
            </a:r>
          </a:p>
          <a:p>
            <a:pPr lvl="2"/>
            <a:r>
              <a:rPr lang="en-US" dirty="0" smtClean="0"/>
              <a:t>Begin your team’s PBI Global </a:t>
            </a:r>
          </a:p>
          <a:p>
            <a:pPr lvl="1"/>
            <a:r>
              <a:rPr lang="en-US" b="1" dirty="0" smtClean="0"/>
              <a:t>Thursday Agenda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Learn about literacy </a:t>
            </a:r>
            <a:r>
              <a:rPr lang="en-US" dirty="0"/>
              <a:t>s</a:t>
            </a:r>
            <a:r>
              <a:rPr lang="en-US" dirty="0" smtClean="0"/>
              <a:t>trategies that support inquiry </a:t>
            </a:r>
          </a:p>
          <a:p>
            <a:pPr lvl="2"/>
            <a:r>
              <a:rPr lang="en-US" dirty="0" smtClean="0"/>
              <a:t>Continue your team’s PBI Global</a:t>
            </a:r>
          </a:p>
          <a:p>
            <a:pPr lvl="1"/>
            <a:r>
              <a:rPr lang="en-US" b="1" dirty="0" smtClean="0"/>
              <a:t>Friday Agenda: </a:t>
            </a:r>
          </a:p>
          <a:p>
            <a:pPr lvl="2"/>
            <a:r>
              <a:rPr lang="en-US" dirty="0" smtClean="0"/>
              <a:t>Finalize your team’s PBI Global </a:t>
            </a:r>
          </a:p>
          <a:p>
            <a:pPr lvl="2"/>
            <a:r>
              <a:rPr lang="en-US" dirty="0" smtClean="0"/>
              <a:t>Present your PBI Global at the </a:t>
            </a:r>
            <a:r>
              <a:rPr lang="en-US" dirty="0"/>
              <a:t>D</a:t>
            </a:r>
            <a:r>
              <a:rPr lang="en-US" dirty="0" smtClean="0"/>
              <a:t>esign Studio Showcase</a:t>
            </a:r>
            <a:endParaRPr lang="en-US" dirty="0"/>
          </a:p>
          <a:p>
            <a:endParaRPr lang="en-US" dirty="0"/>
          </a:p>
          <a:p>
            <a:endParaRPr lang="en-US" dirty="0" smtClean="0">
              <a:latin typeface="+mn-lt"/>
            </a:endParaRPr>
          </a:p>
          <a:p>
            <a:pPr marL="457200" lvl="1" indent="0">
              <a:buNone/>
            </a:pPr>
            <a:endParaRPr lang="en-US" sz="2200" dirty="0" smtClean="0">
              <a:latin typeface="+mn-lt"/>
            </a:endParaRPr>
          </a:p>
          <a:p>
            <a:pPr lvl="1"/>
            <a:endParaRPr lang="en-US" sz="22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83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Beginning With </a:t>
            </a:r>
            <a:r>
              <a:rPr lang="en-US" sz="4000" dirty="0"/>
              <a:t>T</a:t>
            </a:r>
            <a:r>
              <a:rPr lang="en-US" sz="4000" dirty="0" smtClean="0"/>
              <a:t>he End In Mind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457326"/>
            <a:ext cx="5743575" cy="5057774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n-lt"/>
              </a:rPr>
              <a:t>PBI Global </a:t>
            </a:r>
            <a:r>
              <a:rPr lang="en-US" dirty="0" smtClean="0">
                <a:latin typeface="+mn-lt"/>
              </a:rPr>
              <a:t>Showcase </a:t>
            </a:r>
            <a:r>
              <a:rPr lang="en-US" dirty="0" smtClean="0">
                <a:latin typeface="+mn-lt"/>
              </a:rPr>
              <a:t>on </a:t>
            </a:r>
            <a:r>
              <a:rPr lang="en-US" dirty="0" smtClean="0">
                <a:latin typeface="+mn-lt"/>
              </a:rPr>
              <a:t>Friday</a:t>
            </a:r>
            <a:endParaRPr lang="en-US" dirty="0" smtClean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60 </a:t>
            </a:r>
            <a:r>
              <a:rPr lang="en-US" dirty="0" smtClean="0">
                <a:latin typeface="+mn-lt"/>
              </a:rPr>
              <a:t>Minute Gallery Walk </a:t>
            </a:r>
          </a:p>
          <a:p>
            <a:pPr marL="514350" indent="-457200"/>
            <a:r>
              <a:rPr lang="en-US" dirty="0" smtClean="0">
                <a:latin typeface="+mn-lt"/>
              </a:rPr>
              <a:t>You will </a:t>
            </a:r>
            <a:r>
              <a:rPr lang="en-US" dirty="0" smtClean="0">
                <a:latin typeface="+mn-lt"/>
              </a:rPr>
              <a:t>share:</a:t>
            </a:r>
            <a:endParaRPr lang="en-US" dirty="0" smtClean="0">
              <a:latin typeface="+mn-lt"/>
            </a:endParaRPr>
          </a:p>
          <a:p>
            <a:pPr marL="914400" lvl="1" indent="-457200"/>
            <a:r>
              <a:rPr lang="en-US" dirty="0" smtClean="0">
                <a:latin typeface="+mn-lt"/>
              </a:rPr>
              <a:t>Your team’s digital </a:t>
            </a:r>
            <a:r>
              <a:rPr lang="en-US" dirty="0" smtClean="0">
                <a:latin typeface="+mn-lt"/>
              </a:rPr>
              <a:t>product </a:t>
            </a:r>
            <a:r>
              <a:rPr lang="en-US" dirty="0">
                <a:latin typeface="+mn-lt"/>
              </a:rPr>
              <a:t>(i.e., </a:t>
            </a:r>
            <a:r>
              <a:rPr lang="en-US" dirty="0" err="1" smtClean="0">
                <a:latin typeface="+mn-lt"/>
              </a:rPr>
              <a:t>Piktochart</a:t>
            </a:r>
            <a:r>
              <a:rPr lang="en-US" dirty="0" smtClean="0">
                <a:latin typeface="+mn-lt"/>
              </a:rPr>
              <a:t>) on </a:t>
            </a:r>
            <a:r>
              <a:rPr lang="en-US" dirty="0" smtClean="0">
                <a:latin typeface="+mn-lt"/>
              </a:rPr>
              <a:t>your computer </a:t>
            </a:r>
          </a:p>
          <a:p>
            <a:pPr marL="914400" lvl="1" indent="-457200"/>
            <a:r>
              <a:rPr lang="en-US" dirty="0" smtClean="0">
                <a:latin typeface="+mn-lt"/>
              </a:rPr>
              <a:t>Your research (i.e., claims and evidences based on your compelling question)</a:t>
            </a:r>
          </a:p>
          <a:p>
            <a:pPr marL="514350" indent="-457200"/>
            <a:r>
              <a:rPr lang="en-US" sz="2800" dirty="0" smtClean="0">
                <a:latin typeface="+mn-lt"/>
              </a:rPr>
              <a:t>See </a:t>
            </a:r>
            <a:r>
              <a:rPr lang="en-US" sz="2800" dirty="0" err="1">
                <a:latin typeface="+mn-lt"/>
              </a:rPr>
              <a:t>P</a:t>
            </a:r>
            <a:r>
              <a:rPr lang="en-US" sz="2800" dirty="0" err="1" smtClean="0">
                <a:latin typeface="+mn-lt"/>
              </a:rPr>
              <a:t>iktochart</a:t>
            </a:r>
            <a:r>
              <a:rPr lang="en-US" sz="2800" dirty="0" smtClean="0">
                <a:latin typeface="+mn-lt"/>
              </a:rPr>
              <a:t> example</a:t>
            </a:r>
          </a:p>
          <a:p>
            <a:pPr marL="914400" lvl="1" indent="-457200"/>
            <a:endParaRPr lang="en-US" dirty="0">
              <a:latin typeface="+mn-lt"/>
            </a:endParaRPr>
          </a:p>
          <a:p>
            <a:pPr marL="57150" indent="0">
              <a:buNone/>
            </a:pPr>
            <a:endParaRPr lang="en-US" dirty="0" smtClean="0">
              <a:latin typeface="+mn-lt"/>
            </a:endParaRPr>
          </a:p>
          <a:p>
            <a:pPr marL="457200" lvl="1" indent="0">
              <a:buNone/>
            </a:pPr>
            <a:endParaRPr lang="en-US" sz="2200" dirty="0" smtClean="0">
              <a:latin typeface="+mn-lt"/>
            </a:endParaRPr>
          </a:p>
          <a:p>
            <a:pPr lvl="1"/>
            <a:endParaRPr lang="en-US" sz="2200" dirty="0" smtClean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41" y="3967162"/>
            <a:ext cx="3380759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02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Looking Up And Out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atin typeface="+mn-lt"/>
                <a:ea typeface="Times New Roman" charset="0"/>
                <a:cs typeface="Times New Roman" charset="0"/>
              </a:rPr>
              <a:t>Professor </a:t>
            </a:r>
            <a:r>
              <a:rPr lang="en-US" sz="2400" b="1" dirty="0" smtClean="0">
                <a:latin typeface="+mn-lt"/>
                <a:ea typeface="Times New Roman" charset="0"/>
                <a:cs typeface="Times New Roman" charset="0"/>
              </a:rPr>
              <a:t>Hiller </a:t>
            </a:r>
            <a:r>
              <a:rPr lang="en-US" sz="2400" b="1" dirty="0" smtClean="0">
                <a:latin typeface="+mn-lt"/>
                <a:ea typeface="Times New Roman" charset="0"/>
                <a:cs typeface="Times New Roman" charset="0"/>
              </a:rPr>
              <a:t>A. Spires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latin typeface="+mn-lt"/>
                <a:ea typeface="Times New Roman" charset="0"/>
                <a:cs typeface="Times New Roman" charset="0"/>
              </a:rPr>
              <a:t>Alumni Distinguished </a:t>
            </a:r>
            <a:r>
              <a:rPr lang="en-US" sz="1800" dirty="0" smtClean="0">
                <a:latin typeface="+mn-lt"/>
                <a:ea typeface="Times New Roman" charset="0"/>
                <a:cs typeface="Times New Roman" charset="0"/>
              </a:rPr>
              <a:t>Graduate Professor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latin typeface="+mn-lt"/>
                <a:ea typeface="Times New Roman" charset="0"/>
                <a:cs typeface="Times New Roman" charset="0"/>
              </a:rPr>
              <a:t>North Carolina State University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latin typeface="+mn-lt"/>
              <a:ea typeface="Times New Roman" charset="0"/>
              <a:cs typeface="Times New Roman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+mn-lt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4" y="1600206"/>
            <a:ext cx="8829675" cy="185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Learner-Centered Pedagogies?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Bef>
                <a:spcPts val="0"/>
              </a:spcBef>
              <a:buClrTx/>
              <a:defRPr/>
            </a:pPr>
            <a:r>
              <a:rPr lang="en-US" dirty="0" smtClean="0"/>
              <a:t>Aim </a:t>
            </a:r>
            <a:r>
              <a:rPr lang="en-US" dirty="0" smtClean="0"/>
              <a:t>at learning </a:t>
            </a:r>
            <a:r>
              <a:rPr lang="en-US" dirty="0"/>
              <a:t>needs, interests, aspirations, </a:t>
            </a:r>
            <a:r>
              <a:rPr lang="en-US" dirty="0" smtClean="0"/>
              <a:t>and </a:t>
            </a:r>
            <a:r>
              <a:rPr lang="en-US" dirty="0"/>
              <a:t>cultural backgrounds </a:t>
            </a:r>
            <a:r>
              <a:rPr lang="en-US" dirty="0" smtClean="0"/>
              <a:t>of students. </a:t>
            </a:r>
            <a:endParaRPr lang="en-US" dirty="0" smtClean="0"/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 smtClean="0"/>
              <a:t>Engage students in collaboration, </a:t>
            </a:r>
            <a:r>
              <a:rPr lang="en-US" dirty="0" smtClean="0"/>
              <a:t>project-based inquiry, technology, and ongoing discussion and dialogue. </a:t>
            </a:r>
            <a:endParaRPr lang="en-US" dirty="0" smtClean="0"/>
          </a:p>
          <a:p>
            <a:pPr defTabSz="914400">
              <a:spcBef>
                <a:spcPts val="0"/>
              </a:spcBef>
              <a:buClrTx/>
              <a:defRPr/>
            </a:pPr>
            <a:r>
              <a:rPr lang="en-US" dirty="0" smtClean="0"/>
              <a:t>Teacher facilitates </a:t>
            </a:r>
            <a:r>
              <a:rPr lang="en-US" dirty="0" smtClean="0"/>
              <a:t>the learning process rather than being the sole source of information.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Learner-Centered Pedagogies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1182"/>
            <a:ext cx="8229600" cy="4525963"/>
          </a:xfrm>
        </p:spPr>
        <p:txBody>
          <a:bodyPr/>
          <a:lstStyle/>
          <a:p>
            <a:pPr marL="0" lvl="0" indent="0" algn="ctr" defTabSz="914400">
              <a:spcBef>
                <a:spcPts val="0"/>
              </a:spcBef>
              <a:buClrTx/>
              <a:buNone/>
              <a:defRPr/>
            </a:pP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  <a:defRPr/>
            </a:pPr>
            <a:endParaRPr lang="en-US" sz="24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  <a:defRPr/>
            </a:pP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Dr</a:t>
            </a:r>
            <a:r>
              <a:rPr lang="en-US" sz="2800" b="1" dirty="0">
                <a:latin typeface="Times New Roman" charset="0"/>
                <a:ea typeface="Times New Roman" charset="0"/>
                <a:cs typeface="Times New Roman" charset="0"/>
              </a:rPr>
              <a:t>. Hiller A. Spires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  <a:defRPr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Distinguished Graduate Professor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  <a:defRPr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North Carolina State University</a:t>
            </a:r>
          </a:p>
          <a:p>
            <a:pPr marL="0" lvl="0" indent="0" algn="ctr" defTabSz="914400">
              <a:spcBef>
                <a:spcPts val="0"/>
              </a:spcBef>
              <a:buClrTx/>
              <a:buNone/>
              <a:defRPr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 algn="ctr" defTabSz="914400">
              <a:spcBef>
                <a:spcPts val="0"/>
              </a:spcBef>
              <a:buClrTx/>
              <a:buNone/>
              <a:defRPr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August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23, </a:t>
            </a: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2017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939805"/>
            <a:ext cx="9410700" cy="591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smtClean="0"/>
              <a:t>How </a:t>
            </a:r>
            <a:r>
              <a:rPr lang="en-US" sz="3500" dirty="0" smtClean="0"/>
              <a:t>Do You </a:t>
            </a:r>
            <a:r>
              <a:rPr lang="en-US" sz="3500" dirty="0"/>
              <a:t>V</a:t>
            </a:r>
            <a:r>
              <a:rPr lang="en-US" sz="3500" dirty="0" smtClean="0"/>
              <a:t>iew </a:t>
            </a:r>
            <a:r>
              <a:rPr lang="en-US" sz="3500" dirty="0"/>
              <a:t>Y</a:t>
            </a:r>
            <a:r>
              <a:rPr lang="en-US" sz="3500" dirty="0" smtClean="0"/>
              <a:t>our </a:t>
            </a:r>
            <a:r>
              <a:rPr lang="en-US" sz="3500" dirty="0"/>
              <a:t>R</a:t>
            </a:r>
            <a:r>
              <a:rPr lang="en-US" sz="3500" dirty="0" smtClean="0"/>
              <a:t>ole as a </a:t>
            </a:r>
            <a:r>
              <a:rPr lang="en-US" sz="3500" dirty="0" smtClean="0"/>
              <a:t>Teacher?</a:t>
            </a:r>
            <a:endParaRPr lang="en-US" sz="3500" dirty="0"/>
          </a:p>
        </p:txBody>
      </p:sp>
      <p:pic>
        <p:nvPicPr>
          <p:cNvPr id="3" name="Picture 2" descr="colorful-arrow-arrows-moving-up-lead-red-arrow-leading-380906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2"/>
          <a:stretch/>
        </p:blipFill>
        <p:spPr>
          <a:xfrm>
            <a:off x="602566" y="1453904"/>
            <a:ext cx="3163280" cy="2445558"/>
          </a:xfrm>
          <a:prstGeom prst="rect">
            <a:avLst/>
          </a:prstGeom>
        </p:spPr>
      </p:pic>
      <p:pic>
        <p:nvPicPr>
          <p:cNvPr id="5" name="Picture 4" descr="c0eeb0b45637ae9f6d454abd777768b8--water-ripples-healthy-opti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05" y="4010138"/>
            <a:ext cx="3596611" cy="2697458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44" y="4000500"/>
            <a:ext cx="2857500" cy="2857500"/>
          </a:xfrm>
          <a:prstGeom prst="rect">
            <a:avLst/>
          </a:prstGeom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5"/>
          <a:stretch/>
        </p:blipFill>
        <p:spPr>
          <a:xfrm>
            <a:off x="4912447" y="1697278"/>
            <a:ext cx="3657068" cy="2202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3809" y="1697278"/>
            <a:ext cx="418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A</a:t>
            </a:r>
            <a:endParaRPr lang="en-US" sz="2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45102" y="1697278"/>
            <a:ext cx="3007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B</a:t>
            </a:r>
            <a:endParaRPr lang="en-US" sz="25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3809" y="4378425"/>
            <a:ext cx="418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C</a:t>
            </a:r>
            <a:endParaRPr lang="en-US" sz="2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45102" y="4244732"/>
            <a:ext cx="2673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D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46961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54576</TotalTime>
  <Words>334</Words>
  <Application>Microsoft Office PowerPoint</Application>
  <PresentationFormat>On-screen Show (4:3)</PresentationFormat>
  <Paragraphs>80</Paragraphs>
  <Slides>37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Office Theme</vt:lpstr>
      <vt:lpstr>1_Custom Design</vt:lpstr>
      <vt:lpstr>Custom Design</vt:lpstr>
      <vt:lpstr>New Literacies Teacher Leader Institute Kenya </vt:lpstr>
      <vt:lpstr>PowerPoint Presentation</vt:lpstr>
      <vt:lpstr>MAP </vt:lpstr>
      <vt:lpstr>New Literacies Teacher Leader Institute Overview </vt:lpstr>
      <vt:lpstr>Beginning With The End In Mind</vt:lpstr>
      <vt:lpstr>Looking Up And Out</vt:lpstr>
      <vt:lpstr>What are Learner-Centered Pedagogies?</vt:lpstr>
      <vt:lpstr>Learner-Centered Pedagogies</vt:lpstr>
      <vt:lpstr>How Do You View Your Role as a Teacher?</vt:lpstr>
      <vt:lpstr>Two Approaches to Teaching</vt:lpstr>
      <vt:lpstr>PowerPoint Presentation</vt:lpstr>
      <vt:lpstr>PowerPoint Presentation</vt:lpstr>
      <vt:lpstr>United Nations</vt:lpstr>
      <vt:lpstr>Long Walk to Water</vt:lpstr>
      <vt:lpstr>Turn and Talk </vt:lpstr>
      <vt:lpstr>Common Read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learn about deforestation? How might you use graffiti tables with you students?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Immanuel</dc:creator>
  <cp:lastModifiedBy>eelyjak</cp:lastModifiedBy>
  <cp:revision>258</cp:revision>
  <cp:lastPrinted>2018-05-18T18:01:35Z</cp:lastPrinted>
  <dcterms:created xsi:type="dcterms:W3CDTF">2015-03-17T22:43:46Z</dcterms:created>
  <dcterms:modified xsi:type="dcterms:W3CDTF">2018-06-04T17:31:35Z</dcterms:modified>
</cp:coreProperties>
</file>